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</p:sldIdLst>
  <p:sldSz cy="5143500" cx="9144000"/>
  <p:notesSz cx="6858000" cy="9144000"/>
  <p:embeddedFontLst>
    <p:embeddedFont>
      <p:font typeface="Helvetica Neue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22" Type="http://schemas.openxmlformats.org/officeDocument/2006/relationships/slide" Target="slides/slide18.xml"/><Relationship Id="rId44" Type="http://schemas.openxmlformats.org/officeDocument/2006/relationships/font" Target="fonts/HelveticaNeue-regular.fntdata"/><Relationship Id="rId21" Type="http://schemas.openxmlformats.org/officeDocument/2006/relationships/slide" Target="slides/slide17.xml"/><Relationship Id="rId43" Type="http://schemas.openxmlformats.org/officeDocument/2006/relationships/slide" Target="slides/slide39.xml"/><Relationship Id="rId24" Type="http://schemas.openxmlformats.org/officeDocument/2006/relationships/slide" Target="slides/slide20.xml"/><Relationship Id="rId46" Type="http://schemas.openxmlformats.org/officeDocument/2006/relationships/font" Target="fonts/HelveticaNeue-italic.fntdata"/><Relationship Id="rId23" Type="http://schemas.openxmlformats.org/officeDocument/2006/relationships/slide" Target="slides/slide19.xml"/><Relationship Id="rId45" Type="http://schemas.openxmlformats.org/officeDocument/2006/relationships/font" Target="fonts/HelveticaNeue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47" Type="http://schemas.openxmlformats.org/officeDocument/2006/relationships/font" Target="fonts/HelveticaNeue-bold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Google Shape;3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66b9ff3f_1_7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66b9ff3f_1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66b9ff3f_1_7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066b9ff3f_1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66b9ff3f_1_7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66b9ff3f_1_7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066b9ff3f_1_7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066b9ff3f_1_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066b9ff3f_1_7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066b9ff3f_1_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66b9ff3f_1_8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066b9ff3f_1_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066b9ff3f_1_8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066b9ff3f_1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066b9ff3f_1_8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066b9ff3f_1_8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66b9ff3f_1_8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066b9ff3f_1_8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383f8de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383f8de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61b18accf7_4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61b18accf7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066b9ff3f_1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066b9ff3f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066b9ff3f_1_8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066b9ff3f_1_8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066b9ff3f_1_8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066b9ff3f_1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numpy.random import uniform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066b9ff3f_1_8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066b9ff3f_1_8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066b9ff3f_1_87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066b9ff3f_1_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830d5ab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3830d5a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66b9ff3f_1_100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066b9ff3f_1_1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383f8de98_3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383f8de98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83f8de98_3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383f8de98_3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383f8de98_3_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383f8de98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61b18accf7_4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61b18accf7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6f82b16a6_1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6f82b16a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066b9ff3f_1_9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066b9ff3f_1_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066b9ff3f_1_99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066b9ff3f_1_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066b9ff3f_1_88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066b9ff3f_1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066b9ff3f_1_10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066b9ff3f_1_10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066b9ff3f_1_10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1066b9ff3f_1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066b9ff3f_1_89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066b9ff3f_1_8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066b9ff3f_1_9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066b9ff3f_1_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066b9ff3f_1_99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066b9ff3f_1_9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066b9ff3f_1_100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066b9ff3f_1_1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1066b9ff3f_1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1066b9ff3f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2162f3ff7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2162f3ff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66b9ff3f_1_6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66b9ff3f_1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66b9ff3f_1_6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66b9ff3f_1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66b9ff3f_1_7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66b9ff3f_1_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66b9ff3f_1_7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66b9ff3f_1_7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0" y="4624125"/>
            <a:ext cx="9144000" cy="52920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2200" y="4624125"/>
            <a:ext cx="52509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Erik Learned-Miller and TAs</a:t>
            </a:r>
            <a:br>
              <a:rPr lang="en" sz="1800">
                <a:solidFill>
                  <a:schemeClr val="lt1"/>
                </a:solidFill>
              </a:rPr>
            </a:br>
            <a:r>
              <a:rPr lang="en" sz="1200">
                <a:solidFill>
                  <a:schemeClr val="lt1"/>
                </a:solidFill>
              </a:rPr>
              <a:t>Adapted from slides of Fei-Fei Li &amp; Andrej Karpathy &amp; Justin Johnson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5326100" y="4617975"/>
            <a:ext cx="3501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Lecture 10 -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535900" y="4617975"/>
            <a:ext cx="3501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Oct 1, 2019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rgbClr val="FFFFFF"/>
                </a:solidFill>
              </a:defRPr>
            </a:lvl1pPr>
            <a:lvl2pPr lvl="1" rtl="0">
              <a:buNone/>
              <a:defRPr sz="2000">
                <a:solidFill>
                  <a:srgbClr val="FFFFFF"/>
                </a:solidFill>
              </a:defRPr>
            </a:lvl2pPr>
            <a:lvl3pPr lvl="2" rtl="0">
              <a:buNone/>
              <a:defRPr sz="2000">
                <a:solidFill>
                  <a:srgbClr val="FFFFFF"/>
                </a:solidFill>
              </a:defRPr>
            </a:lvl3pPr>
            <a:lvl4pPr lvl="3" rtl="0">
              <a:buNone/>
              <a:defRPr sz="2000">
                <a:solidFill>
                  <a:srgbClr val="FFFFFF"/>
                </a:solidFill>
              </a:defRPr>
            </a:lvl4pPr>
            <a:lvl5pPr lvl="4" rtl="0">
              <a:buNone/>
              <a:defRPr sz="2000">
                <a:solidFill>
                  <a:srgbClr val="FFFFFF"/>
                </a:solidFill>
              </a:defRPr>
            </a:lvl5pPr>
            <a:lvl6pPr lvl="5" rtl="0">
              <a:buNone/>
              <a:defRPr sz="2000">
                <a:solidFill>
                  <a:srgbClr val="FFFFFF"/>
                </a:solidFill>
              </a:defRPr>
            </a:lvl6pPr>
            <a:lvl7pPr lvl="6" rtl="0">
              <a:buNone/>
              <a:defRPr sz="2000">
                <a:solidFill>
                  <a:srgbClr val="FFFFFF"/>
                </a:solidFill>
              </a:defRPr>
            </a:lvl7pPr>
            <a:lvl8pPr lvl="7" rtl="0">
              <a:buNone/>
              <a:defRPr sz="2000">
                <a:solidFill>
                  <a:srgbClr val="FFFFFF"/>
                </a:solidFill>
              </a:defRPr>
            </a:lvl8pPr>
            <a:lvl9pPr lvl="8" rtl="0"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457200" y="1200150"/>
            <a:ext cx="8229600" cy="346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rgbClr val="FFFFFF"/>
                </a:solidFill>
              </a:defRPr>
            </a:lvl1pPr>
            <a:lvl2pPr lvl="1" rtl="0">
              <a:buNone/>
              <a:defRPr sz="2000">
                <a:solidFill>
                  <a:srgbClr val="FFFFFF"/>
                </a:solidFill>
              </a:defRPr>
            </a:lvl2pPr>
            <a:lvl3pPr lvl="2" rtl="0">
              <a:buNone/>
              <a:defRPr sz="2000">
                <a:solidFill>
                  <a:srgbClr val="FFFFFF"/>
                </a:solidFill>
              </a:defRPr>
            </a:lvl3pPr>
            <a:lvl4pPr lvl="3" rtl="0">
              <a:buNone/>
              <a:defRPr sz="2000">
                <a:solidFill>
                  <a:srgbClr val="FFFFFF"/>
                </a:solidFill>
              </a:defRPr>
            </a:lvl4pPr>
            <a:lvl5pPr lvl="4" rtl="0">
              <a:buNone/>
              <a:defRPr sz="2000">
                <a:solidFill>
                  <a:srgbClr val="FFFFFF"/>
                </a:solidFill>
              </a:defRPr>
            </a:lvl5pPr>
            <a:lvl6pPr lvl="5" rtl="0">
              <a:buNone/>
              <a:defRPr sz="2000">
                <a:solidFill>
                  <a:srgbClr val="FFFFFF"/>
                </a:solidFill>
              </a:defRPr>
            </a:lvl6pPr>
            <a:lvl7pPr lvl="6" rtl="0">
              <a:buNone/>
              <a:defRPr sz="2000">
                <a:solidFill>
                  <a:srgbClr val="FFFFFF"/>
                </a:solidFill>
              </a:defRPr>
            </a:lvl7pPr>
            <a:lvl8pPr lvl="7" rtl="0">
              <a:buNone/>
              <a:defRPr sz="2000">
                <a:solidFill>
                  <a:srgbClr val="FFFFFF"/>
                </a:solidFill>
              </a:defRPr>
            </a:lvl8pPr>
            <a:lvl9pPr lvl="8" rtl="0"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2" type="body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rgbClr val="FFFFFF"/>
                </a:solidFill>
              </a:defRPr>
            </a:lvl1pPr>
            <a:lvl2pPr lvl="1" rtl="0">
              <a:buNone/>
              <a:defRPr sz="2000">
                <a:solidFill>
                  <a:srgbClr val="FFFFFF"/>
                </a:solidFill>
              </a:defRPr>
            </a:lvl2pPr>
            <a:lvl3pPr lvl="2" rtl="0">
              <a:buNone/>
              <a:defRPr sz="2000">
                <a:solidFill>
                  <a:srgbClr val="FFFFFF"/>
                </a:solidFill>
              </a:defRPr>
            </a:lvl3pPr>
            <a:lvl4pPr lvl="3" rtl="0">
              <a:buNone/>
              <a:defRPr sz="2000">
                <a:solidFill>
                  <a:srgbClr val="FFFFFF"/>
                </a:solidFill>
              </a:defRPr>
            </a:lvl4pPr>
            <a:lvl5pPr lvl="4" rtl="0">
              <a:buNone/>
              <a:defRPr sz="2000">
                <a:solidFill>
                  <a:srgbClr val="FFFFFF"/>
                </a:solidFill>
              </a:defRPr>
            </a:lvl5pPr>
            <a:lvl6pPr lvl="5" rtl="0">
              <a:buNone/>
              <a:defRPr sz="2000">
                <a:solidFill>
                  <a:srgbClr val="FFFFFF"/>
                </a:solidFill>
              </a:defRPr>
            </a:lvl6pPr>
            <a:lvl7pPr lvl="6" rtl="0">
              <a:buNone/>
              <a:defRPr sz="2000">
                <a:solidFill>
                  <a:srgbClr val="FFFFFF"/>
                </a:solidFill>
              </a:defRPr>
            </a:lvl7pPr>
            <a:lvl8pPr lvl="7" rtl="0">
              <a:buNone/>
              <a:defRPr sz="2000">
                <a:solidFill>
                  <a:srgbClr val="FFFFFF"/>
                </a:solidFill>
              </a:defRPr>
            </a:lvl8pPr>
            <a:lvl9pPr lvl="8" rtl="0"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rgbClr val="FFFFFF"/>
                </a:solidFill>
              </a:defRPr>
            </a:lvl1pPr>
            <a:lvl2pPr lvl="1" rtl="0">
              <a:buNone/>
              <a:defRPr sz="2000">
                <a:solidFill>
                  <a:srgbClr val="FFFFFF"/>
                </a:solidFill>
              </a:defRPr>
            </a:lvl2pPr>
            <a:lvl3pPr lvl="2" rtl="0">
              <a:buNone/>
              <a:defRPr sz="2000">
                <a:solidFill>
                  <a:srgbClr val="FFFFFF"/>
                </a:solidFill>
              </a:defRPr>
            </a:lvl3pPr>
            <a:lvl4pPr lvl="3" rtl="0">
              <a:buNone/>
              <a:defRPr sz="2000">
                <a:solidFill>
                  <a:srgbClr val="FFFFFF"/>
                </a:solidFill>
              </a:defRPr>
            </a:lvl4pPr>
            <a:lvl5pPr lvl="4" rtl="0">
              <a:buNone/>
              <a:defRPr sz="2000">
                <a:solidFill>
                  <a:srgbClr val="FFFFFF"/>
                </a:solidFill>
              </a:defRPr>
            </a:lvl5pPr>
            <a:lvl6pPr lvl="5" rtl="0">
              <a:buNone/>
              <a:defRPr sz="2000">
                <a:solidFill>
                  <a:srgbClr val="FFFFFF"/>
                </a:solidFill>
              </a:defRPr>
            </a:lvl6pPr>
            <a:lvl7pPr lvl="6" rtl="0">
              <a:buNone/>
              <a:defRPr sz="2000">
                <a:solidFill>
                  <a:srgbClr val="FFFFFF"/>
                </a:solidFill>
              </a:defRPr>
            </a:lvl7pPr>
            <a:lvl8pPr lvl="7" rtl="0">
              <a:buNone/>
              <a:defRPr sz="2000">
                <a:solidFill>
                  <a:srgbClr val="FFFFFF"/>
                </a:solidFill>
              </a:defRPr>
            </a:lvl8pPr>
            <a:lvl9pPr lvl="8" rtl="0"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rgbClr val="FFFFFF"/>
                </a:solidFill>
              </a:defRPr>
            </a:lvl1pPr>
            <a:lvl2pPr lvl="1" rtl="0">
              <a:buNone/>
              <a:defRPr sz="2000">
                <a:solidFill>
                  <a:srgbClr val="FFFFFF"/>
                </a:solidFill>
              </a:defRPr>
            </a:lvl2pPr>
            <a:lvl3pPr lvl="2" rtl="0">
              <a:buNone/>
              <a:defRPr sz="2000">
                <a:solidFill>
                  <a:srgbClr val="FFFFFF"/>
                </a:solidFill>
              </a:defRPr>
            </a:lvl3pPr>
            <a:lvl4pPr lvl="3" rtl="0">
              <a:buNone/>
              <a:defRPr sz="2000">
                <a:solidFill>
                  <a:srgbClr val="FFFFFF"/>
                </a:solidFill>
              </a:defRPr>
            </a:lvl4pPr>
            <a:lvl5pPr lvl="4" rtl="0">
              <a:buNone/>
              <a:defRPr sz="2000">
                <a:solidFill>
                  <a:srgbClr val="FFFFFF"/>
                </a:solidFill>
              </a:defRPr>
            </a:lvl5pPr>
            <a:lvl6pPr lvl="5" rtl="0">
              <a:buNone/>
              <a:defRPr sz="2000">
                <a:solidFill>
                  <a:srgbClr val="FFFFFF"/>
                </a:solidFill>
              </a:defRPr>
            </a:lvl6pPr>
            <a:lvl7pPr lvl="6" rtl="0">
              <a:buNone/>
              <a:defRPr sz="2000">
                <a:solidFill>
                  <a:srgbClr val="FFFFFF"/>
                </a:solidFill>
              </a:defRPr>
            </a:lvl7pPr>
            <a:lvl8pPr lvl="7" rtl="0">
              <a:buNone/>
              <a:defRPr sz="2000">
                <a:solidFill>
                  <a:srgbClr val="FFFFFF"/>
                </a:solidFill>
              </a:defRPr>
            </a:lvl8pPr>
            <a:lvl9pPr lvl="8" rtl="0"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rgbClr val="FFFFFF"/>
                </a:solidFill>
              </a:defRPr>
            </a:lvl1pPr>
            <a:lvl2pPr lvl="1" rtl="0">
              <a:buNone/>
              <a:defRPr sz="2000">
                <a:solidFill>
                  <a:srgbClr val="FFFFFF"/>
                </a:solidFill>
              </a:defRPr>
            </a:lvl2pPr>
            <a:lvl3pPr lvl="2" rtl="0">
              <a:buNone/>
              <a:defRPr sz="2000">
                <a:solidFill>
                  <a:srgbClr val="FFFFFF"/>
                </a:solidFill>
              </a:defRPr>
            </a:lvl3pPr>
            <a:lvl4pPr lvl="3" rtl="0">
              <a:buNone/>
              <a:defRPr sz="2000">
                <a:solidFill>
                  <a:srgbClr val="FFFFFF"/>
                </a:solidFill>
              </a:defRPr>
            </a:lvl4pPr>
            <a:lvl5pPr lvl="4" rtl="0">
              <a:buNone/>
              <a:defRPr sz="2000">
                <a:solidFill>
                  <a:srgbClr val="FFFFFF"/>
                </a:solidFill>
              </a:defRPr>
            </a:lvl5pPr>
            <a:lvl6pPr lvl="5" rtl="0">
              <a:buNone/>
              <a:defRPr sz="2000">
                <a:solidFill>
                  <a:srgbClr val="FFFFFF"/>
                </a:solidFill>
              </a:defRPr>
            </a:lvl6pPr>
            <a:lvl7pPr lvl="6" rtl="0">
              <a:buNone/>
              <a:defRPr sz="2000">
                <a:solidFill>
                  <a:srgbClr val="FFFFFF"/>
                </a:solidFill>
              </a:defRPr>
            </a:lvl7pPr>
            <a:lvl8pPr lvl="7" rtl="0">
              <a:buNone/>
              <a:defRPr sz="2000">
                <a:solidFill>
                  <a:srgbClr val="FFFFFF"/>
                </a:solidFill>
              </a:defRPr>
            </a:lvl8pPr>
            <a:lvl9pPr lvl="8" rtl="0"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556791" y="4749851"/>
            <a:ext cx="548700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0" y="4624125"/>
            <a:ext cx="9144000" cy="529200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5326100" y="4617975"/>
            <a:ext cx="3501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Lecture 10 -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9" name="Google Shape;9;p1"/>
          <p:cNvSpPr txBox="1"/>
          <p:nvPr>
            <p:ph idx="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rgbClr val="FFFFFF"/>
                </a:solidFill>
              </a:defRPr>
            </a:lvl1pPr>
            <a:lvl2pPr lvl="1" rtl="0">
              <a:buNone/>
              <a:defRPr sz="2000">
                <a:solidFill>
                  <a:srgbClr val="FFFFFF"/>
                </a:solidFill>
              </a:defRPr>
            </a:lvl2pPr>
            <a:lvl3pPr lvl="2" rtl="0">
              <a:buNone/>
              <a:defRPr sz="2000">
                <a:solidFill>
                  <a:srgbClr val="FFFFFF"/>
                </a:solidFill>
              </a:defRPr>
            </a:lvl3pPr>
            <a:lvl4pPr lvl="3" rtl="0">
              <a:buNone/>
              <a:defRPr sz="2000">
                <a:solidFill>
                  <a:srgbClr val="FFFFFF"/>
                </a:solidFill>
              </a:defRPr>
            </a:lvl4pPr>
            <a:lvl5pPr lvl="4" rtl="0">
              <a:buNone/>
              <a:defRPr sz="2000">
                <a:solidFill>
                  <a:srgbClr val="FFFFFF"/>
                </a:solidFill>
              </a:defRPr>
            </a:lvl5pPr>
            <a:lvl6pPr lvl="5" rtl="0">
              <a:buNone/>
              <a:defRPr sz="2000">
                <a:solidFill>
                  <a:srgbClr val="FFFFFF"/>
                </a:solidFill>
              </a:defRPr>
            </a:lvl6pPr>
            <a:lvl7pPr lvl="6" rtl="0">
              <a:buNone/>
              <a:defRPr sz="2000">
                <a:solidFill>
                  <a:srgbClr val="FFFFFF"/>
                </a:solidFill>
              </a:defRPr>
            </a:lvl7pPr>
            <a:lvl8pPr lvl="7" rtl="0">
              <a:buNone/>
              <a:defRPr sz="2000">
                <a:solidFill>
                  <a:srgbClr val="FFFFFF"/>
                </a:solidFill>
              </a:defRPr>
            </a:lvl8pPr>
            <a:lvl9pPr lvl="8" rtl="0"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7535900" y="4617975"/>
            <a:ext cx="3501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1</a:t>
            </a:r>
            <a:r>
              <a:rPr lang="en" sz="2000">
                <a:solidFill>
                  <a:srgbClr val="FFFFFF"/>
                </a:solidFill>
              </a:rPr>
              <a:t> Oct 2019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1" name="Google Shape;11;p1"/>
          <p:cNvSpPr txBox="1"/>
          <p:nvPr/>
        </p:nvSpPr>
        <p:spPr>
          <a:xfrm>
            <a:off x="72200" y="4624125"/>
            <a:ext cx="52509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Erik Learned-Miller and TAs</a:t>
            </a:r>
            <a:br>
              <a:rPr lang="en" sz="1800">
                <a:solidFill>
                  <a:schemeClr val="lt1"/>
                </a:solidFill>
              </a:rPr>
            </a:br>
            <a:r>
              <a:rPr lang="en" sz="1200">
                <a:solidFill>
                  <a:schemeClr val="lt1"/>
                </a:solidFill>
              </a:rPr>
              <a:t>Adapted from slides of Fei-Fei Li &amp; Andrej Karpathy &amp; Justin Johnson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0.png"/><Relationship Id="rId4" Type="http://schemas.openxmlformats.org/officeDocument/2006/relationships/image" Target="../media/image19.jpg"/><Relationship Id="rId5" Type="http://schemas.openxmlformats.org/officeDocument/2006/relationships/image" Target="../media/image24.png"/><Relationship Id="rId6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/>
        </p:nvSpPr>
        <p:spPr>
          <a:xfrm>
            <a:off x="170825" y="191900"/>
            <a:ext cx="8872800" cy="17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Helvetica Neue"/>
                <a:ea typeface="Helvetica Neue"/>
                <a:cs typeface="Helvetica Neue"/>
                <a:sym typeface="Helvetica Neue"/>
              </a:rPr>
              <a:t>Lecture 9: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Helvetica Neue"/>
                <a:ea typeface="Helvetica Neue"/>
                <a:cs typeface="Helvetica Neue"/>
                <a:sym typeface="Helvetica Neue"/>
              </a:rPr>
              <a:t>Training Neural Networks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Helvetica Neue"/>
                <a:ea typeface="Helvetica Neue"/>
                <a:cs typeface="Helvetica Neue"/>
                <a:sym typeface="Helvetica Neue"/>
              </a:rPr>
              <a:t>Part III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/>
        </p:nvSpPr>
        <p:spPr>
          <a:xfrm>
            <a:off x="0" y="67600"/>
            <a:ext cx="32595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Lets try to train now…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</a:rPr>
              <a:t>Tip</a:t>
            </a:r>
            <a:r>
              <a:rPr lang="en" sz="2400">
                <a:solidFill>
                  <a:srgbClr val="0000FF"/>
                </a:solidFill>
              </a:rPr>
              <a:t>: Make sure that you can overfit very small portion of the training data</a:t>
            </a:r>
            <a:endParaRPr sz="2400">
              <a:solidFill>
                <a:srgbClr val="0000FF"/>
              </a:solidFill>
            </a:endParaRPr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9375" y="67600"/>
            <a:ext cx="5825476" cy="361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7"/>
          <p:cNvSpPr/>
          <p:nvPr/>
        </p:nvSpPr>
        <p:spPr>
          <a:xfrm>
            <a:off x="3213800" y="1329525"/>
            <a:ext cx="5930100" cy="268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7"/>
          <p:cNvSpPr txBox="1"/>
          <p:nvPr/>
        </p:nvSpPr>
        <p:spPr>
          <a:xfrm>
            <a:off x="3410475" y="1730600"/>
            <a:ext cx="54069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The above code: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take the first 20 examples from CIFAR-10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turn off regularization (reg = 0.0)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use simple vanilla ‘sgd’</a:t>
            </a:r>
            <a:endParaRPr sz="2400"/>
          </a:p>
        </p:txBody>
      </p:sp>
      <p:sp>
        <p:nvSpPr>
          <p:cNvPr id="156" name="Google Shape;156;p17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/>
        </p:nvSpPr>
        <p:spPr>
          <a:xfrm>
            <a:off x="0" y="67600"/>
            <a:ext cx="32595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Lets try to train now…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FF"/>
                </a:solidFill>
              </a:rPr>
              <a:t>Tip</a:t>
            </a:r>
            <a:r>
              <a:rPr lang="en" sz="2400">
                <a:solidFill>
                  <a:srgbClr val="0000FF"/>
                </a:solidFill>
              </a:rPr>
              <a:t>: Make sure that you can overfit very small portion of the training data</a:t>
            </a:r>
            <a:endParaRPr sz="2400">
              <a:solidFill>
                <a:srgbClr val="0000FF"/>
              </a:solidFill>
            </a:endParaRPr>
          </a:p>
        </p:txBody>
      </p:sp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9375" y="67600"/>
            <a:ext cx="5825476" cy="36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4000" y="3746220"/>
            <a:ext cx="4983925" cy="816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18"/>
          <p:cNvCxnSpPr>
            <a:stCxn id="162" idx="1"/>
            <a:endCxn id="163" idx="1"/>
          </p:cNvCxnSpPr>
          <p:nvPr/>
        </p:nvCxnSpPr>
        <p:spPr>
          <a:xfrm>
            <a:off x="3259375" y="1873362"/>
            <a:ext cx="374700" cy="2280900"/>
          </a:xfrm>
          <a:prstGeom prst="bentConnector3">
            <a:avLst>
              <a:gd fmla="val -63551" name="adj1"/>
            </a:avLst>
          </a:prstGeom>
          <a:noFill/>
          <a:ln cap="flat" cmpd="sng" w="3810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" name="Google Shape;165;p18"/>
          <p:cNvSpPr txBox="1"/>
          <p:nvPr/>
        </p:nvSpPr>
        <p:spPr>
          <a:xfrm>
            <a:off x="172175" y="3223050"/>
            <a:ext cx="3816300" cy="10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Very small loss, 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train accuracy 1.00, 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nice!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166" name="Google Shape;166;p18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/>
        </p:nvSpPr>
        <p:spPr>
          <a:xfrm>
            <a:off x="0" y="67600"/>
            <a:ext cx="32595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Lets try to train now…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 like to start with small regularization and find learning rate that makes the loss go down.</a:t>
            </a:r>
            <a:endParaRPr sz="2400"/>
          </a:p>
        </p:txBody>
      </p:sp>
      <p:pic>
        <p:nvPicPr>
          <p:cNvPr id="172" name="Google Shape;17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9500" y="67600"/>
            <a:ext cx="5884499" cy="266439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/>
          <p:nvPr/>
        </p:nvSpPr>
        <p:spPr>
          <a:xfrm>
            <a:off x="3213800" y="1262550"/>
            <a:ext cx="5786700" cy="167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0"/>
          <p:cNvSpPr txBox="1"/>
          <p:nvPr/>
        </p:nvSpPr>
        <p:spPr>
          <a:xfrm>
            <a:off x="0" y="67600"/>
            <a:ext cx="32595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Lets try to train now…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 like to start with small regularization and find learning rate that makes the loss go down.</a:t>
            </a:r>
            <a:endParaRPr sz="2400"/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9500" y="67600"/>
            <a:ext cx="5884499" cy="2664398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 txBox="1"/>
          <p:nvPr/>
        </p:nvSpPr>
        <p:spPr>
          <a:xfrm>
            <a:off x="4151775" y="2726600"/>
            <a:ext cx="4390500" cy="12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Loss barely changing 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183" name="Google Shape;183;p20"/>
          <p:cNvSpPr/>
          <p:nvPr/>
        </p:nvSpPr>
        <p:spPr>
          <a:xfrm>
            <a:off x="4763300" y="1224300"/>
            <a:ext cx="975600" cy="1453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6076400" y="1224300"/>
            <a:ext cx="839100" cy="13773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5490225" y="994150"/>
            <a:ext cx="1265100" cy="219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0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21"/>
          <p:cNvSpPr txBox="1"/>
          <p:nvPr/>
        </p:nvSpPr>
        <p:spPr>
          <a:xfrm>
            <a:off x="0" y="67600"/>
            <a:ext cx="32595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Lets try to train now…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 like to start with small regularization and find learning rate that makes the loss go down.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loss not going down: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learning rate too low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9500" y="67600"/>
            <a:ext cx="5884499" cy="2664398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4151775" y="2726600"/>
            <a:ext cx="4390500" cy="12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Loss barely changing: Learning rate is probably too low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195" name="Google Shape;195;p21"/>
          <p:cNvSpPr/>
          <p:nvPr/>
        </p:nvSpPr>
        <p:spPr>
          <a:xfrm>
            <a:off x="4763300" y="1224300"/>
            <a:ext cx="975600" cy="1453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1"/>
          <p:cNvSpPr/>
          <p:nvPr/>
        </p:nvSpPr>
        <p:spPr>
          <a:xfrm>
            <a:off x="6076400" y="1224300"/>
            <a:ext cx="839100" cy="13773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1"/>
          <p:cNvSpPr/>
          <p:nvPr/>
        </p:nvSpPr>
        <p:spPr>
          <a:xfrm>
            <a:off x="5490225" y="994150"/>
            <a:ext cx="1265100" cy="219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1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2"/>
          <p:cNvSpPr txBox="1"/>
          <p:nvPr/>
        </p:nvSpPr>
        <p:spPr>
          <a:xfrm>
            <a:off x="0" y="67600"/>
            <a:ext cx="32595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Lets try to train now…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 like to start with small regularization and find learning rate that makes the loss go down.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loss not going down: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learning rate too low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05" name="Google Shape;2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9500" y="67600"/>
            <a:ext cx="5884499" cy="266439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 txBox="1"/>
          <p:nvPr/>
        </p:nvSpPr>
        <p:spPr>
          <a:xfrm>
            <a:off x="4151775" y="2726600"/>
            <a:ext cx="4390500" cy="12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Loss barely changing: Learning rate is probably too low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FF"/>
                </a:solidFill>
              </a:rPr>
              <a:t>Notice train/val accuracy goes to 20% though, what’s up with that? (remember this is softmax)</a:t>
            </a:r>
            <a:endParaRPr sz="1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207" name="Google Shape;207;p22"/>
          <p:cNvSpPr/>
          <p:nvPr/>
        </p:nvSpPr>
        <p:spPr>
          <a:xfrm>
            <a:off x="4763300" y="1224300"/>
            <a:ext cx="975600" cy="1453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6076400" y="1224300"/>
            <a:ext cx="839100" cy="13773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5490225" y="994150"/>
            <a:ext cx="1265100" cy="219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2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23"/>
          <p:cNvSpPr txBox="1"/>
          <p:nvPr/>
        </p:nvSpPr>
        <p:spPr>
          <a:xfrm>
            <a:off x="0" y="67600"/>
            <a:ext cx="32595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Lets try to train now…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 like to start with small regularization and find learning rate that makes the loss go down.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loss not going down: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learning rate too low</a:t>
            </a:r>
            <a:endParaRPr sz="2400"/>
          </a:p>
        </p:txBody>
      </p:sp>
      <p:pic>
        <p:nvPicPr>
          <p:cNvPr id="217" name="Google Shape;2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2975" y="142900"/>
            <a:ext cx="5837900" cy="2190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3"/>
          <p:cNvSpPr/>
          <p:nvPr/>
        </p:nvSpPr>
        <p:spPr>
          <a:xfrm>
            <a:off x="3208575" y="1157659"/>
            <a:ext cx="5786700" cy="167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Okay now let’s try learning rate 1e6. What could possibly go wrong?</a:t>
            </a:r>
            <a:endParaRPr sz="1800"/>
          </a:p>
        </p:txBody>
      </p:sp>
      <p:cxnSp>
        <p:nvCxnSpPr>
          <p:cNvPr id="219" name="Google Shape;219;p23"/>
          <p:cNvCxnSpPr/>
          <p:nvPr/>
        </p:nvCxnSpPr>
        <p:spPr>
          <a:xfrm rot="10800000">
            <a:off x="5875300" y="1203000"/>
            <a:ext cx="60900" cy="50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0" name="Google Shape;220;p23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24"/>
          <p:cNvSpPr txBox="1"/>
          <p:nvPr/>
        </p:nvSpPr>
        <p:spPr>
          <a:xfrm>
            <a:off x="4660175" y="2735550"/>
            <a:ext cx="32595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cost: NaN almost always means high learning rate...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227" name="Google Shape;227;p24"/>
          <p:cNvSpPr txBox="1"/>
          <p:nvPr/>
        </p:nvSpPr>
        <p:spPr>
          <a:xfrm>
            <a:off x="0" y="67600"/>
            <a:ext cx="32595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Lets try to train now…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 like to start with small regularization and find learning rate that makes the loss go down.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loss not going down: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learning rate too low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loss exploding: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learning rate too high</a:t>
            </a:r>
            <a:endParaRPr sz="2400"/>
          </a:p>
        </p:txBody>
      </p:sp>
      <p:pic>
        <p:nvPicPr>
          <p:cNvPr id="228" name="Google Shape;2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2975" y="142900"/>
            <a:ext cx="5837900" cy="2190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4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5"/>
          <p:cNvSpPr txBox="1"/>
          <p:nvPr/>
        </p:nvSpPr>
        <p:spPr>
          <a:xfrm>
            <a:off x="0" y="67600"/>
            <a:ext cx="32595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Lets try to train now…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 like to start with small regularization and find learning rate that makes the loss go down.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loss not going down: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learning rate too low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loss exploding: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learning rate too high</a:t>
            </a:r>
            <a:endParaRPr sz="2400"/>
          </a:p>
        </p:txBody>
      </p:sp>
      <p:pic>
        <p:nvPicPr>
          <p:cNvPr id="236" name="Google Shape;2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9500" y="0"/>
            <a:ext cx="5822225" cy="204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5"/>
          <p:cNvSpPr txBox="1"/>
          <p:nvPr/>
        </p:nvSpPr>
        <p:spPr>
          <a:xfrm>
            <a:off x="4191650" y="2381975"/>
            <a:ext cx="4141500" cy="18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3e-3 is still too high. Cost explodes….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=&gt; Rough range for learning rate we should be cross-validating is somewhere [1e-3 … 1e-5]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238" name="Google Shape;238;p25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" name="Google Shape;244;p2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Read this!</a:t>
            </a:r>
            <a:endParaRPr sz="2400"/>
          </a:p>
        </p:txBody>
      </p:sp>
      <p:sp>
        <p:nvSpPr>
          <p:cNvPr id="245" name="Google Shape;245;p26"/>
          <p:cNvSpPr txBox="1"/>
          <p:nvPr>
            <p:ph idx="1" type="body"/>
          </p:nvPr>
        </p:nvSpPr>
        <p:spPr>
          <a:xfrm>
            <a:off x="457200" y="1200150"/>
            <a:ext cx="8229600" cy="34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875" y="993401"/>
            <a:ext cx="7093700" cy="340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/>
        </p:nvSpPr>
        <p:spPr>
          <a:xfrm>
            <a:off x="692175" y="158175"/>
            <a:ext cx="7623000" cy="40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Overview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One time setup</a:t>
            </a:r>
            <a:endParaRPr b="1"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activation functions, preprocessing, weight initialization, regularization, </a:t>
            </a:r>
            <a:r>
              <a:rPr i="1" lang="en" sz="2400">
                <a:solidFill>
                  <a:srgbClr val="FF0000"/>
                </a:solidFill>
              </a:rPr>
              <a:t>gradient checking</a:t>
            </a:r>
            <a:endParaRPr i="1" sz="2400">
              <a:solidFill>
                <a:srgbClr val="FF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Training dynamics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	</a:t>
            </a:r>
            <a:r>
              <a:rPr i="1" lang="en" sz="2400"/>
              <a:t>babysitting the learning process, </a:t>
            </a:r>
            <a:endParaRPr i="1" sz="2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hyperparameter optimization</a:t>
            </a:r>
            <a:r>
              <a:rPr i="1" lang="en" sz="2400">
                <a:solidFill>
                  <a:schemeClr val="dk1"/>
                </a:solidFill>
              </a:rPr>
              <a:t>, parameter updates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Evaluation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400"/>
              <a:t>	</a:t>
            </a:r>
            <a:r>
              <a:rPr i="1" lang="en" sz="2400"/>
              <a:t>model ensembles</a:t>
            </a:r>
            <a:endParaRPr i="1" sz="2400"/>
          </a:p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27"/>
          <p:cNvSpPr txBox="1"/>
          <p:nvPr/>
        </p:nvSpPr>
        <p:spPr>
          <a:xfrm>
            <a:off x="820675" y="496725"/>
            <a:ext cx="8025000" cy="3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Hyperparameter Optimization</a:t>
            </a:r>
            <a:endParaRPr sz="4000"/>
          </a:p>
        </p:txBody>
      </p:sp>
      <p:sp>
        <p:nvSpPr>
          <p:cNvPr id="253" name="Google Shape;253;p27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28"/>
          <p:cNvSpPr txBox="1"/>
          <p:nvPr/>
        </p:nvSpPr>
        <p:spPr>
          <a:xfrm>
            <a:off x="133900" y="277375"/>
            <a:ext cx="8924100" cy="3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Cross-validation strategy</a:t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 like to do </a:t>
            </a:r>
            <a:r>
              <a:rPr b="1" lang="en" sz="2400"/>
              <a:t>coarse -&gt; fine </a:t>
            </a:r>
            <a:r>
              <a:rPr lang="en" sz="2400"/>
              <a:t>cross-validation in stages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First stage</a:t>
            </a:r>
            <a:r>
              <a:rPr lang="en" sz="1800"/>
              <a:t>: only a few epochs to get rough idea of what params work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Second stage</a:t>
            </a:r>
            <a:r>
              <a:rPr lang="en" sz="1800"/>
              <a:t>: longer running time, finer search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… (repeat as necessary)</a:t>
            </a:r>
            <a:endParaRPr sz="1800"/>
          </a:p>
        </p:txBody>
      </p:sp>
      <p:sp>
        <p:nvSpPr>
          <p:cNvPr id="260" name="Google Shape;260;p28"/>
          <p:cNvSpPr txBox="1"/>
          <p:nvPr/>
        </p:nvSpPr>
        <p:spPr>
          <a:xfrm>
            <a:off x="373025" y="3497875"/>
            <a:ext cx="79485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Tip for detecting explosions in the solver: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If the cost is ever &gt; 3 * original cost, break out early</a:t>
            </a:r>
            <a:endParaRPr sz="1800"/>
          </a:p>
        </p:txBody>
      </p:sp>
      <p:sp>
        <p:nvSpPr>
          <p:cNvPr id="261" name="Google Shape;261;p28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9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29"/>
          <p:cNvSpPr txBox="1"/>
          <p:nvPr/>
        </p:nvSpPr>
        <p:spPr>
          <a:xfrm>
            <a:off x="105225" y="-18795"/>
            <a:ext cx="90387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For example: run coarse search  for 5 epochs</a:t>
            </a:r>
            <a:endParaRPr sz="2400"/>
          </a:p>
        </p:txBody>
      </p:sp>
      <p:pic>
        <p:nvPicPr>
          <p:cNvPr id="268" name="Google Shape;2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400" y="487600"/>
            <a:ext cx="6638624" cy="193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7550" y="2610550"/>
            <a:ext cx="5381625" cy="1866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0" name="Google Shape;270;p29"/>
          <p:cNvCxnSpPr/>
          <p:nvPr/>
        </p:nvCxnSpPr>
        <p:spPr>
          <a:xfrm>
            <a:off x="487800" y="4036380"/>
            <a:ext cx="975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1" name="Google Shape;271;p29"/>
          <p:cNvSpPr txBox="1"/>
          <p:nvPr/>
        </p:nvSpPr>
        <p:spPr>
          <a:xfrm>
            <a:off x="611200" y="3634975"/>
            <a:ext cx="1119000" cy="1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nice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272" name="Google Shape;272;p29"/>
          <p:cNvSpPr/>
          <p:nvPr/>
        </p:nvSpPr>
        <p:spPr>
          <a:xfrm>
            <a:off x="1530375" y="3940725"/>
            <a:ext cx="5381700" cy="18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9"/>
          <p:cNvSpPr/>
          <p:nvPr/>
        </p:nvSpPr>
        <p:spPr>
          <a:xfrm>
            <a:off x="1539621" y="3616795"/>
            <a:ext cx="5381700" cy="18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9"/>
          <p:cNvSpPr/>
          <p:nvPr/>
        </p:nvSpPr>
        <p:spPr>
          <a:xfrm>
            <a:off x="1539621" y="2635760"/>
            <a:ext cx="5381700" cy="18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5" name="Google Shape;275;p29"/>
          <p:cNvCxnSpPr/>
          <p:nvPr/>
        </p:nvCxnSpPr>
        <p:spPr>
          <a:xfrm rot="10800000">
            <a:off x="3150125" y="925350"/>
            <a:ext cx="1828800" cy="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6" name="Google Shape;276;p29"/>
          <p:cNvSpPr txBox="1"/>
          <p:nvPr/>
        </p:nvSpPr>
        <p:spPr>
          <a:xfrm>
            <a:off x="5132125" y="403350"/>
            <a:ext cx="367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FF"/>
                </a:solidFill>
              </a:rPr>
              <a:t>note it’s best to optimize in log space!</a:t>
            </a:r>
            <a:endParaRPr sz="2400">
              <a:solidFill>
                <a:srgbClr val="0000FF"/>
              </a:solidFill>
            </a:endParaRPr>
          </a:p>
        </p:txBody>
      </p:sp>
      <p:sp>
        <p:nvSpPr>
          <p:cNvPr id="277" name="Google Shape;277;p29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3" name="Google Shape;283;p30"/>
          <p:cNvSpPr txBox="1"/>
          <p:nvPr/>
        </p:nvSpPr>
        <p:spPr>
          <a:xfrm>
            <a:off x="172175" y="124350"/>
            <a:ext cx="89145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Now run finer search...</a:t>
            </a:r>
            <a:endParaRPr sz="3000"/>
          </a:p>
        </p:txBody>
      </p:sp>
      <p:pic>
        <p:nvPicPr>
          <p:cNvPr id="284" name="Google Shape;2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250" y="975750"/>
            <a:ext cx="6638624" cy="193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0"/>
          <p:cNvSpPr/>
          <p:nvPr/>
        </p:nvSpPr>
        <p:spPr>
          <a:xfrm>
            <a:off x="708550" y="1599000"/>
            <a:ext cx="7363200" cy="158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0"/>
          <p:cNvSpPr/>
          <p:nvPr/>
        </p:nvSpPr>
        <p:spPr>
          <a:xfrm>
            <a:off x="3178850" y="812200"/>
            <a:ext cx="4576800" cy="158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6025" y="1033800"/>
            <a:ext cx="2260775" cy="56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8" name="Google Shape;288;p30"/>
          <p:cNvCxnSpPr/>
          <p:nvPr/>
        </p:nvCxnSpPr>
        <p:spPr>
          <a:xfrm>
            <a:off x="3504400" y="1330900"/>
            <a:ext cx="1905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9" name="Google Shape;289;p30"/>
          <p:cNvSpPr txBox="1"/>
          <p:nvPr/>
        </p:nvSpPr>
        <p:spPr>
          <a:xfrm>
            <a:off x="3856675" y="900050"/>
            <a:ext cx="19053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 range</a:t>
            </a:r>
            <a:endParaRPr/>
          </a:p>
        </p:txBody>
      </p:sp>
      <p:pic>
        <p:nvPicPr>
          <p:cNvPr id="290" name="Google Shape;29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86725" y="1725525"/>
            <a:ext cx="4316574" cy="281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0"/>
          <p:cNvSpPr/>
          <p:nvPr/>
        </p:nvSpPr>
        <p:spPr>
          <a:xfrm>
            <a:off x="2077750" y="1721350"/>
            <a:ext cx="4481100" cy="18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0"/>
          <p:cNvSpPr/>
          <p:nvPr/>
        </p:nvSpPr>
        <p:spPr>
          <a:xfrm>
            <a:off x="2077750" y="2626175"/>
            <a:ext cx="4481100" cy="239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0"/>
          <p:cNvSpPr/>
          <p:nvPr/>
        </p:nvSpPr>
        <p:spPr>
          <a:xfrm>
            <a:off x="2077750" y="3513975"/>
            <a:ext cx="4481100" cy="132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0"/>
          <p:cNvSpPr txBox="1"/>
          <p:nvPr/>
        </p:nvSpPr>
        <p:spPr>
          <a:xfrm>
            <a:off x="6913050" y="2173500"/>
            <a:ext cx="2077800" cy="20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53%</a:t>
            </a:r>
            <a:r>
              <a:rPr lang="en"/>
              <a:t> - relatively good for a 2-layer neural net with 50 hidden neurons.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95" name="Google Shape;295;p30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1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" name="Google Shape;301;p31"/>
          <p:cNvSpPr txBox="1"/>
          <p:nvPr/>
        </p:nvSpPr>
        <p:spPr>
          <a:xfrm>
            <a:off x="172175" y="124350"/>
            <a:ext cx="89145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Now run finer search...</a:t>
            </a:r>
            <a:endParaRPr sz="3000"/>
          </a:p>
        </p:txBody>
      </p:sp>
      <p:pic>
        <p:nvPicPr>
          <p:cNvPr id="302" name="Google Shape;3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250" y="975750"/>
            <a:ext cx="6638624" cy="193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1"/>
          <p:cNvSpPr/>
          <p:nvPr/>
        </p:nvSpPr>
        <p:spPr>
          <a:xfrm>
            <a:off x="708550" y="1599000"/>
            <a:ext cx="7363200" cy="158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1"/>
          <p:cNvSpPr/>
          <p:nvPr/>
        </p:nvSpPr>
        <p:spPr>
          <a:xfrm>
            <a:off x="3178850" y="812200"/>
            <a:ext cx="4576800" cy="158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6025" y="1033800"/>
            <a:ext cx="2260775" cy="56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6" name="Google Shape;306;p31"/>
          <p:cNvCxnSpPr/>
          <p:nvPr/>
        </p:nvCxnSpPr>
        <p:spPr>
          <a:xfrm>
            <a:off x="3504400" y="1330900"/>
            <a:ext cx="1905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7" name="Google Shape;307;p31"/>
          <p:cNvSpPr txBox="1"/>
          <p:nvPr/>
        </p:nvSpPr>
        <p:spPr>
          <a:xfrm>
            <a:off x="3856675" y="900050"/>
            <a:ext cx="19053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 range</a:t>
            </a:r>
            <a:endParaRPr/>
          </a:p>
        </p:txBody>
      </p:sp>
      <p:pic>
        <p:nvPicPr>
          <p:cNvPr id="308" name="Google Shape;30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86725" y="1725525"/>
            <a:ext cx="4316574" cy="281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1"/>
          <p:cNvSpPr/>
          <p:nvPr/>
        </p:nvSpPr>
        <p:spPr>
          <a:xfrm>
            <a:off x="2077750" y="1721350"/>
            <a:ext cx="4481100" cy="18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1"/>
          <p:cNvSpPr/>
          <p:nvPr/>
        </p:nvSpPr>
        <p:spPr>
          <a:xfrm>
            <a:off x="2077750" y="2626175"/>
            <a:ext cx="4481100" cy="239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1"/>
          <p:cNvSpPr/>
          <p:nvPr/>
        </p:nvSpPr>
        <p:spPr>
          <a:xfrm>
            <a:off x="2077750" y="3513975"/>
            <a:ext cx="4481100" cy="132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1"/>
          <p:cNvSpPr txBox="1"/>
          <p:nvPr/>
        </p:nvSpPr>
        <p:spPr>
          <a:xfrm>
            <a:off x="6913050" y="2173500"/>
            <a:ext cx="2077800" cy="20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53%</a:t>
            </a:r>
            <a:r>
              <a:rPr lang="en"/>
              <a:t> - relatively good for a 2-layer neural net with 50 hidden neurons.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But this best cross-validation result is worrying. Why?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313" name="Google Shape;313;p31"/>
          <p:cNvCxnSpPr/>
          <p:nvPr/>
        </p:nvCxnSpPr>
        <p:spPr>
          <a:xfrm rot="10800000">
            <a:off x="6587450" y="3580125"/>
            <a:ext cx="3639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4" name="Google Shape;314;p31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0" name="Google Shape;320;p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Performance as a function of hyperparameters</a:t>
            </a:r>
            <a:endParaRPr sz="2400"/>
          </a:p>
        </p:txBody>
      </p:sp>
      <p:sp>
        <p:nvSpPr>
          <p:cNvPr id="321" name="Google Shape;321;p32"/>
          <p:cNvSpPr txBox="1"/>
          <p:nvPr>
            <p:ph idx="1" type="body"/>
          </p:nvPr>
        </p:nvSpPr>
        <p:spPr>
          <a:xfrm>
            <a:off x="457200" y="1000800"/>
            <a:ext cx="8229600" cy="37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Why is it so discontinuous?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What are the factors that contribute to its noisiness?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Randomness of entire training set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Randomness of validation set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Randomness of training </a:t>
            </a:r>
            <a:r>
              <a:rPr i="1" lang="en" sz="1800"/>
              <a:t>batches.</a:t>
            </a:r>
            <a:endParaRPr i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Randomness of initializations.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Sensitivity of training to 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Small differences in initialization.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Small differences in hyperparameters, such as</a:t>
            </a:r>
            <a:endParaRPr sz="1800"/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Learning rate</a:t>
            </a:r>
            <a:endParaRPr sz="1800"/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Momentum</a:t>
            </a:r>
            <a:endParaRPr sz="1800"/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Regularization parameter</a:t>
            </a:r>
            <a:endParaRPr sz="1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3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33"/>
          <p:cNvSpPr txBox="1"/>
          <p:nvPr/>
        </p:nvSpPr>
        <p:spPr>
          <a:xfrm>
            <a:off x="464475" y="236800"/>
            <a:ext cx="8533800" cy="9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Random Search vs. Grid Search</a:t>
            </a:r>
            <a:endParaRPr sz="3000"/>
          </a:p>
        </p:txBody>
      </p:sp>
      <p:pic>
        <p:nvPicPr>
          <p:cNvPr id="328" name="Google Shape;32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225" y="943050"/>
            <a:ext cx="5877926" cy="28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3"/>
          <p:cNvSpPr txBox="1"/>
          <p:nvPr/>
        </p:nvSpPr>
        <p:spPr>
          <a:xfrm>
            <a:off x="4536050" y="4009750"/>
            <a:ext cx="44832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FF"/>
                </a:solidFill>
              </a:rPr>
              <a:t>Random Search for Hyper-Parameter Optimization</a:t>
            </a:r>
            <a:endParaRPr i="1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Bergstra and Bengio, 2012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330" name="Google Shape;330;p33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4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34"/>
          <p:cNvSpPr txBox="1"/>
          <p:nvPr/>
        </p:nvSpPr>
        <p:spPr>
          <a:xfrm>
            <a:off x="464475" y="236800"/>
            <a:ext cx="8533800" cy="9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Wait a minute!</a:t>
            </a:r>
            <a:endParaRPr sz="3000"/>
          </a:p>
        </p:txBody>
      </p:sp>
      <p:pic>
        <p:nvPicPr>
          <p:cNvPr id="337" name="Google Shape;337;p34"/>
          <p:cNvPicPr preferRelativeResize="0"/>
          <p:nvPr/>
        </p:nvPicPr>
        <p:blipFill rotWithShape="1">
          <a:blip r:embed="rId3">
            <a:alphaModFix/>
          </a:blip>
          <a:srcRect b="0" l="0" r="52249" t="0"/>
          <a:stretch/>
        </p:blipFill>
        <p:spPr>
          <a:xfrm rot="1397092">
            <a:off x="4321050" y="691075"/>
            <a:ext cx="2806801" cy="28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4"/>
          <p:cNvSpPr txBox="1"/>
          <p:nvPr/>
        </p:nvSpPr>
        <p:spPr>
          <a:xfrm>
            <a:off x="4536050" y="4009750"/>
            <a:ext cx="44832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FF"/>
                </a:solidFill>
              </a:rPr>
              <a:t>Random Search for Hyper-Parameter Optimization</a:t>
            </a:r>
            <a:endParaRPr i="1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Bergstra and Bengio, 2012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339" name="Google Shape;339;p34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40" name="Google Shape;340;p34"/>
          <p:cNvCxnSpPr/>
          <p:nvPr/>
        </p:nvCxnSpPr>
        <p:spPr>
          <a:xfrm flipH="1">
            <a:off x="3682000" y="8940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34"/>
          <p:cNvCxnSpPr/>
          <p:nvPr/>
        </p:nvCxnSpPr>
        <p:spPr>
          <a:xfrm flipH="1">
            <a:off x="3682075" y="3909575"/>
            <a:ext cx="36819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34"/>
          <p:cNvCxnSpPr/>
          <p:nvPr/>
        </p:nvCxnSpPr>
        <p:spPr>
          <a:xfrm flipH="1">
            <a:off x="5197850" y="9002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34"/>
          <p:cNvCxnSpPr/>
          <p:nvPr/>
        </p:nvCxnSpPr>
        <p:spPr>
          <a:xfrm flipH="1">
            <a:off x="5368550" y="9002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4"/>
          <p:cNvCxnSpPr/>
          <p:nvPr/>
        </p:nvCxnSpPr>
        <p:spPr>
          <a:xfrm flipH="1">
            <a:off x="5616450" y="8940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34"/>
          <p:cNvCxnSpPr/>
          <p:nvPr/>
        </p:nvCxnSpPr>
        <p:spPr>
          <a:xfrm flipH="1">
            <a:off x="6453650" y="9002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34"/>
          <p:cNvCxnSpPr/>
          <p:nvPr/>
        </p:nvCxnSpPr>
        <p:spPr>
          <a:xfrm flipH="1">
            <a:off x="5825750" y="9002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34"/>
          <p:cNvCxnSpPr/>
          <p:nvPr/>
        </p:nvCxnSpPr>
        <p:spPr>
          <a:xfrm flipH="1">
            <a:off x="6035050" y="8940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34"/>
          <p:cNvCxnSpPr/>
          <p:nvPr/>
        </p:nvCxnSpPr>
        <p:spPr>
          <a:xfrm flipH="1">
            <a:off x="6244350" y="8940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34"/>
          <p:cNvCxnSpPr/>
          <p:nvPr/>
        </p:nvCxnSpPr>
        <p:spPr>
          <a:xfrm flipH="1">
            <a:off x="4753875" y="9002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34"/>
          <p:cNvCxnSpPr/>
          <p:nvPr/>
        </p:nvCxnSpPr>
        <p:spPr>
          <a:xfrm flipH="1">
            <a:off x="4963175" y="900275"/>
            <a:ext cx="8100" cy="30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6" name="Google Shape;356;p35"/>
          <p:cNvSpPr txBox="1"/>
          <p:nvPr/>
        </p:nvSpPr>
        <p:spPr>
          <a:xfrm>
            <a:off x="464475" y="236800"/>
            <a:ext cx="8533800" cy="9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Wait another minute!</a:t>
            </a:r>
            <a:endParaRPr sz="3000"/>
          </a:p>
        </p:txBody>
      </p:sp>
      <p:sp>
        <p:nvSpPr>
          <p:cNvPr id="357" name="Google Shape;357;p35"/>
          <p:cNvSpPr txBox="1"/>
          <p:nvPr/>
        </p:nvSpPr>
        <p:spPr>
          <a:xfrm>
            <a:off x="4536050" y="4009750"/>
            <a:ext cx="44832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FF"/>
                </a:solidFill>
              </a:rPr>
              <a:t>Random Search for Hyper-Parameter Optimization</a:t>
            </a:r>
            <a:endParaRPr i="1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Bergstra and Bengio, 2012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358" name="Google Shape;358;p35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9" name="Google Shape;35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200" y="1147600"/>
            <a:ext cx="2636775" cy="26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95577">
            <a:off x="4939925" y="1147600"/>
            <a:ext cx="2636775" cy="26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5"/>
          <p:cNvSpPr txBox="1"/>
          <p:nvPr/>
        </p:nvSpPr>
        <p:spPr>
          <a:xfrm>
            <a:off x="980200" y="804675"/>
            <a:ext cx="4681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Hexagonal “space filling” lattice</a:t>
            </a:r>
            <a:endParaRPr/>
          </a:p>
        </p:txBody>
      </p:sp>
      <p:sp>
        <p:nvSpPr>
          <p:cNvPr id="362" name="Google Shape;362;p35"/>
          <p:cNvSpPr txBox="1"/>
          <p:nvPr/>
        </p:nvSpPr>
        <p:spPr>
          <a:xfrm>
            <a:off x="5229125" y="666325"/>
            <a:ext cx="26367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Rotated hexagonal lattice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6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8" name="Google Shape;368;p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Two goals for a good sampling of hyperparameter space</a:t>
            </a:r>
            <a:endParaRPr sz="3000"/>
          </a:p>
        </p:txBody>
      </p:sp>
      <p:sp>
        <p:nvSpPr>
          <p:cNvPr id="369" name="Google Shape;369;p36"/>
          <p:cNvSpPr txBox="1"/>
          <p:nvPr>
            <p:ph idx="1" type="body"/>
          </p:nvPr>
        </p:nvSpPr>
        <p:spPr>
          <a:xfrm>
            <a:off x="457200" y="1200150"/>
            <a:ext cx="5939400" cy="34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In case all hyperparameters are important  -- efficient coverage of full space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Hexagons in 2d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Truncated octahedra in 3d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E8 in 8d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Leech lattice in 24d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In case some parameters are not important -- efficient coverage of marginal spaces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Accomplish by searching for good rotations of lattice</a:t>
            </a:r>
            <a:endParaRPr sz="1800"/>
          </a:p>
        </p:txBody>
      </p:sp>
      <p:pic>
        <p:nvPicPr>
          <p:cNvPr id="370" name="Google Shape;3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2638" y="967200"/>
            <a:ext cx="2064525" cy="206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44470" y="0"/>
            <a:ext cx="1299525" cy="138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4388" y="1797019"/>
            <a:ext cx="1139700" cy="123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6950" y="3155100"/>
            <a:ext cx="1389375" cy="138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oo.jpg" id="52" name="Google Shape;52;p10"/>
          <p:cNvPicPr preferRelativeResize="0"/>
          <p:nvPr/>
        </p:nvPicPr>
        <p:blipFill rotWithShape="1">
          <a:blip r:embed="rId3">
            <a:alphaModFix/>
          </a:blip>
          <a:srcRect b="-13442" l="0" r="-10472" t="0"/>
          <a:stretch/>
        </p:blipFill>
        <p:spPr>
          <a:xfrm>
            <a:off x="581975" y="276750"/>
            <a:ext cx="7288173" cy="413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Project idea</a:t>
            </a:r>
            <a:endParaRPr sz="3600"/>
          </a:p>
        </p:txBody>
      </p:sp>
      <p:sp>
        <p:nvSpPr>
          <p:cNvPr id="379" name="Google Shape;379;p37"/>
          <p:cNvSpPr txBox="1"/>
          <p:nvPr>
            <p:ph idx="1" type="body"/>
          </p:nvPr>
        </p:nvSpPr>
        <p:spPr>
          <a:xfrm>
            <a:off x="308375" y="958000"/>
            <a:ext cx="8229600" cy="16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Hyperparameter search using </a:t>
            </a:r>
            <a:r>
              <a:rPr lang="en" sz="3000">
                <a:solidFill>
                  <a:srgbClr val="9900FF"/>
                </a:solidFill>
              </a:rPr>
              <a:t>Poisson Disc Sampling</a:t>
            </a:r>
            <a:endParaRPr sz="3000"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7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1" name="Google Shape;38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1175" y="1953227"/>
            <a:ext cx="4291725" cy="219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8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38"/>
          <p:cNvSpPr txBox="1"/>
          <p:nvPr/>
        </p:nvSpPr>
        <p:spPr>
          <a:xfrm>
            <a:off x="248675" y="96275"/>
            <a:ext cx="8723100" cy="3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Hyperparameters to play with:</a:t>
            </a:r>
            <a:endParaRPr b="1"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-"/>
            </a:pPr>
            <a:r>
              <a:rPr lang="en" sz="3000">
                <a:solidFill>
                  <a:srgbClr val="000000"/>
                </a:solidFill>
              </a:rPr>
              <a:t>network architecture</a:t>
            </a:r>
            <a:endParaRPr b="1"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learning rate, its decay schedule, update type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regularization (L2/Dropout strength)</a:t>
            </a:r>
            <a:endParaRPr sz="3000"/>
          </a:p>
        </p:txBody>
      </p:sp>
      <p:pic>
        <p:nvPicPr>
          <p:cNvPr id="388" name="Google Shape;38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4138" y="2266275"/>
            <a:ext cx="4287026" cy="224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9" name="Google Shape;389;p38"/>
          <p:cNvCxnSpPr/>
          <p:nvPr/>
        </p:nvCxnSpPr>
        <p:spPr>
          <a:xfrm>
            <a:off x="3797850" y="3205875"/>
            <a:ext cx="2941800" cy="231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0" name="Google Shape;390;p38"/>
          <p:cNvSpPr txBox="1"/>
          <p:nvPr/>
        </p:nvSpPr>
        <p:spPr>
          <a:xfrm>
            <a:off x="847000" y="2700175"/>
            <a:ext cx="3744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neural networks practitioner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music = loss function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391" name="Google Shape;391;p38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9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39"/>
          <p:cNvSpPr txBox="1"/>
          <p:nvPr/>
        </p:nvSpPr>
        <p:spPr>
          <a:xfrm>
            <a:off x="132050" y="165075"/>
            <a:ext cx="2363700" cy="28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My cross-validation “command center”</a:t>
            </a:r>
            <a:endParaRPr sz="1800"/>
          </a:p>
        </p:txBody>
      </p:sp>
      <p:pic>
        <p:nvPicPr>
          <p:cNvPr id="398" name="Google Shape;39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625" y="99550"/>
            <a:ext cx="6242474" cy="445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39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0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75" y="684812"/>
            <a:ext cx="4719250" cy="3773875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40"/>
          <p:cNvSpPr txBox="1"/>
          <p:nvPr/>
        </p:nvSpPr>
        <p:spPr>
          <a:xfrm>
            <a:off x="86175" y="57450"/>
            <a:ext cx="82344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Monitor and visualize the loss curve</a:t>
            </a:r>
            <a:endParaRPr sz="2400"/>
          </a:p>
        </p:txBody>
      </p:sp>
      <p:pic>
        <p:nvPicPr>
          <p:cNvPr id="407" name="Google Shape;40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3674" y="737700"/>
            <a:ext cx="3936650" cy="35507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40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14" name="Google Shape;414;p41"/>
          <p:cNvCxnSpPr/>
          <p:nvPr/>
        </p:nvCxnSpPr>
        <p:spPr>
          <a:xfrm rot="10800000">
            <a:off x="1656200" y="261350"/>
            <a:ext cx="0" cy="3190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41"/>
          <p:cNvCxnSpPr/>
          <p:nvPr/>
        </p:nvCxnSpPr>
        <p:spPr>
          <a:xfrm>
            <a:off x="1656200" y="3451850"/>
            <a:ext cx="4672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6" name="Google Shape;416;p41"/>
          <p:cNvSpPr/>
          <p:nvPr/>
        </p:nvSpPr>
        <p:spPr>
          <a:xfrm>
            <a:off x="1664925" y="1322046"/>
            <a:ext cx="4933750" cy="1949650"/>
          </a:xfrm>
          <a:custGeom>
            <a:rect b="b" l="l" r="r" t="t"/>
            <a:pathLst>
              <a:path extrusionOk="0" h="77986" w="197350">
                <a:moveTo>
                  <a:pt x="0" y="116"/>
                </a:moveTo>
                <a:cubicBezTo>
                  <a:pt x="4010" y="116"/>
                  <a:pt x="16563" y="0"/>
                  <a:pt x="24059" y="116"/>
                </a:cubicBezTo>
                <a:cubicBezTo>
                  <a:pt x="31556" y="232"/>
                  <a:pt x="37018" y="697"/>
                  <a:pt x="44979" y="813"/>
                </a:cubicBezTo>
                <a:cubicBezTo>
                  <a:pt x="52940" y="929"/>
                  <a:pt x="65841" y="464"/>
                  <a:pt x="71827" y="813"/>
                </a:cubicBezTo>
                <a:cubicBezTo>
                  <a:pt x="77813" y="1162"/>
                  <a:pt x="77174" y="581"/>
                  <a:pt x="80893" y="2905"/>
                </a:cubicBezTo>
                <a:cubicBezTo>
                  <a:pt x="84612" y="5230"/>
                  <a:pt x="90772" y="9588"/>
                  <a:pt x="94142" y="14760"/>
                </a:cubicBezTo>
                <a:cubicBezTo>
                  <a:pt x="97513" y="19932"/>
                  <a:pt x="98792" y="27603"/>
                  <a:pt x="101116" y="33937"/>
                </a:cubicBezTo>
                <a:cubicBezTo>
                  <a:pt x="103441" y="40271"/>
                  <a:pt x="104777" y="46664"/>
                  <a:pt x="108089" y="52766"/>
                </a:cubicBezTo>
                <a:cubicBezTo>
                  <a:pt x="111401" y="58868"/>
                  <a:pt x="114481" y="66480"/>
                  <a:pt x="120990" y="70548"/>
                </a:cubicBezTo>
                <a:cubicBezTo>
                  <a:pt x="127499" y="74616"/>
                  <a:pt x="136623" y="75953"/>
                  <a:pt x="147141" y="77173"/>
                </a:cubicBezTo>
                <a:cubicBezTo>
                  <a:pt x="157660" y="78393"/>
                  <a:pt x="175733" y="77754"/>
                  <a:pt x="184101" y="77870"/>
                </a:cubicBezTo>
                <a:cubicBezTo>
                  <a:pt x="192469" y="77986"/>
                  <a:pt x="195142" y="77870"/>
                  <a:pt x="197350" y="77870"/>
                </a:cubicBezTo>
              </a:path>
            </a:pathLst>
          </a:cu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7" name="Google Shape;417;p41"/>
          <p:cNvSpPr txBox="1"/>
          <p:nvPr/>
        </p:nvSpPr>
        <p:spPr>
          <a:xfrm>
            <a:off x="767100" y="313825"/>
            <a:ext cx="1150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</a:rPr>
              <a:t>Loss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418" name="Google Shape;418;p41"/>
          <p:cNvSpPr txBox="1"/>
          <p:nvPr/>
        </p:nvSpPr>
        <p:spPr>
          <a:xfrm>
            <a:off x="5055775" y="3539050"/>
            <a:ext cx="1150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time</a:t>
            </a:r>
            <a:endParaRPr sz="1800"/>
          </a:p>
        </p:txBody>
      </p:sp>
      <p:sp>
        <p:nvSpPr>
          <p:cNvPr id="419" name="Google Shape;419;p41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2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5" name="Google Shape;425;p42"/>
          <p:cNvCxnSpPr/>
          <p:nvPr/>
        </p:nvCxnSpPr>
        <p:spPr>
          <a:xfrm rot="10800000">
            <a:off x="1656200" y="261350"/>
            <a:ext cx="0" cy="3190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6" name="Google Shape;426;p42"/>
          <p:cNvCxnSpPr/>
          <p:nvPr/>
        </p:nvCxnSpPr>
        <p:spPr>
          <a:xfrm>
            <a:off x="1656200" y="3451850"/>
            <a:ext cx="4672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7" name="Google Shape;427;p42"/>
          <p:cNvSpPr/>
          <p:nvPr/>
        </p:nvSpPr>
        <p:spPr>
          <a:xfrm>
            <a:off x="1664925" y="1322046"/>
            <a:ext cx="4933750" cy="1949650"/>
          </a:xfrm>
          <a:custGeom>
            <a:rect b="b" l="l" r="r" t="t"/>
            <a:pathLst>
              <a:path extrusionOk="0" h="77986" w="197350">
                <a:moveTo>
                  <a:pt x="0" y="116"/>
                </a:moveTo>
                <a:cubicBezTo>
                  <a:pt x="4010" y="116"/>
                  <a:pt x="16563" y="0"/>
                  <a:pt x="24059" y="116"/>
                </a:cubicBezTo>
                <a:cubicBezTo>
                  <a:pt x="31556" y="232"/>
                  <a:pt x="37018" y="697"/>
                  <a:pt x="44979" y="813"/>
                </a:cubicBezTo>
                <a:cubicBezTo>
                  <a:pt x="52940" y="929"/>
                  <a:pt x="65841" y="464"/>
                  <a:pt x="71827" y="813"/>
                </a:cubicBezTo>
                <a:cubicBezTo>
                  <a:pt x="77813" y="1162"/>
                  <a:pt x="77174" y="581"/>
                  <a:pt x="80893" y="2905"/>
                </a:cubicBezTo>
                <a:cubicBezTo>
                  <a:pt x="84612" y="5230"/>
                  <a:pt x="90772" y="9588"/>
                  <a:pt x="94142" y="14760"/>
                </a:cubicBezTo>
                <a:cubicBezTo>
                  <a:pt x="97513" y="19932"/>
                  <a:pt x="98792" y="27603"/>
                  <a:pt x="101116" y="33937"/>
                </a:cubicBezTo>
                <a:cubicBezTo>
                  <a:pt x="103441" y="40271"/>
                  <a:pt x="104777" y="46664"/>
                  <a:pt x="108089" y="52766"/>
                </a:cubicBezTo>
                <a:cubicBezTo>
                  <a:pt x="111401" y="58868"/>
                  <a:pt x="114481" y="66480"/>
                  <a:pt x="120990" y="70548"/>
                </a:cubicBezTo>
                <a:cubicBezTo>
                  <a:pt x="127499" y="74616"/>
                  <a:pt x="136623" y="75953"/>
                  <a:pt x="147141" y="77173"/>
                </a:cubicBezTo>
                <a:cubicBezTo>
                  <a:pt x="157660" y="78393"/>
                  <a:pt x="175733" y="77754"/>
                  <a:pt x="184101" y="77870"/>
                </a:cubicBezTo>
                <a:cubicBezTo>
                  <a:pt x="192469" y="77986"/>
                  <a:pt x="195142" y="77870"/>
                  <a:pt x="197350" y="77870"/>
                </a:cubicBezTo>
              </a:path>
            </a:pathLst>
          </a:cu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8" name="Google Shape;428;p42"/>
          <p:cNvSpPr txBox="1"/>
          <p:nvPr/>
        </p:nvSpPr>
        <p:spPr>
          <a:xfrm>
            <a:off x="767100" y="313825"/>
            <a:ext cx="1150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</a:rPr>
              <a:t>Loss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429" name="Google Shape;429;p42"/>
          <p:cNvSpPr txBox="1"/>
          <p:nvPr/>
        </p:nvSpPr>
        <p:spPr>
          <a:xfrm>
            <a:off x="5055775" y="3539050"/>
            <a:ext cx="1150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time</a:t>
            </a:r>
            <a:endParaRPr sz="1800"/>
          </a:p>
        </p:txBody>
      </p:sp>
      <p:sp>
        <p:nvSpPr>
          <p:cNvPr id="430" name="Google Shape;430;p42"/>
          <p:cNvSpPr txBox="1"/>
          <p:nvPr/>
        </p:nvSpPr>
        <p:spPr>
          <a:xfrm>
            <a:off x="5779300" y="575325"/>
            <a:ext cx="24321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Bad initialization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prime suspect</a:t>
            </a:r>
            <a:endParaRPr sz="2400"/>
          </a:p>
        </p:txBody>
      </p:sp>
      <p:cxnSp>
        <p:nvCxnSpPr>
          <p:cNvPr id="431" name="Google Shape;431;p42"/>
          <p:cNvCxnSpPr/>
          <p:nvPr/>
        </p:nvCxnSpPr>
        <p:spPr>
          <a:xfrm flipH="1">
            <a:off x="3992225" y="1011175"/>
            <a:ext cx="1656300" cy="23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2" name="Google Shape;432;p42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3"/>
          <p:cNvSpPr txBox="1"/>
          <p:nvPr>
            <p:ph idx="4294967295" type="sldNum"/>
          </p:nvPr>
        </p:nvSpPr>
        <p:spPr>
          <a:xfrm>
            <a:off x="6503289" y="4667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8" name="Google Shape;43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400" y="669150"/>
            <a:ext cx="4922974" cy="3805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3"/>
          <p:cNvSpPr txBox="1"/>
          <p:nvPr/>
        </p:nvSpPr>
        <p:spPr>
          <a:xfrm>
            <a:off x="86175" y="57450"/>
            <a:ext cx="82344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Monitor and visualize the accuracy:</a:t>
            </a:r>
            <a:endParaRPr sz="2400"/>
          </a:p>
        </p:txBody>
      </p:sp>
      <p:cxnSp>
        <p:nvCxnSpPr>
          <p:cNvPr id="440" name="Google Shape;440;p43"/>
          <p:cNvCxnSpPr/>
          <p:nvPr/>
        </p:nvCxnSpPr>
        <p:spPr>
          <a:xfrm>
            <a:off x="4261625" y="1474925"/>
            <a:ext cx="0" cy="1742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41" name="Google Shape;441;p43"/>
          <p:cNvSpPr txBox="1"/>
          <p:nvPr/>
        </p:nvSpPr>
        <p:spPr>
          <a:xfrm>
            <a:off x="5255975" y="1953275"/>
            <a:ext cx="4059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big gap = overfitting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=&gt; </a:t>
            </a:r>
            <a:r>
              <a:rPr lang="en" sz="1800">
                <a:solidFill>
                  <a:srgbClr val="FF0000"/>
                </a:solidFill>
              </a:rPr>
              <a:t>increase regularization strength?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no gap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=&gt; increase model capacity?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442" name="Google Shape;442;p43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4"/>
          <p:cNvSpPr txBox="1"/>
          <p:nvPr/>
        </p:nvSpPr>
        <p:spPr>
          <a:xfrm>
            <a:off x="86175" y="57450"/>
            <a:ext cx="82344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Track the ratio of weight updates / weight magnitudes:</a:t>
            </a:r>
            <a:endParaRPr sz="2400"/>
          </a:p>
        </p:txBody>
      </p:sp>
      <p:sp>
        <p:nvSpPr>
          <p:cNvPr id="448" name="Google Shape;448;p44"/>
          <p:cNvSpPr txBox="1"/>
          <p:nvPr/>
        </p:nvSpPr>
        <p:spPr>
          <a:xfrm>
            <a:off x="470775" y="3792450"/>
            <a:ext cx="8033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ratio between the values and updates: ~ 0.0002 / 0.02 = 0.01 (about okay)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want this to be somewhere around 0.001 or so</a:t>
            </a:r>
            <a:endParaRPr b="1" sz="1800"/>
          </a:p>
        </p:txBody>
      </p:sp>
      <p:pic>
        <p:nvPicPr>
          <p:cNvPr id="449" name="Google Shape;44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6850" y="997650"/>
            <a:ext cx="6210300" cy="23622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44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5"/>
          <p:cNvSpPr txBox="1"/>
          <p:nvPr/>
        </p:nvSpPr>
        <p:spPr>
          <a:xfrm>
            <a:off x="692175" y="44575"/>
            <a:ext cx="7950900" cy="40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Summary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looked in detail at: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Activation Functions </a:t>
            </a:r>
            <a:r>
              <a:rPr lang="en" sz="1800">
                <a:solidFill>
                  <a:srgbClr val="0000FF"/>
                </a:solidFill>
              </a:rPr>
              <a:t>(use ReLU)</a:t>
            </a:r>
            <a:endParaRPr sz="1800"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Data Preprocessing </a:t>
            </a:r>
            <a:r>
              <a:rPr lang="en" sz="1800">
                <a:solidFill>
                  <a:srgbClr val="0000FF"/>
                </a:solidFill>
              </a:rPr>
              <a:t>(images: subtract mean)</a:t>
            </a:r>
            <a:endParaRPr sz="1800"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Weight Initialization </a:t>
            </a:r>
            <a:r>
              <a:rPr lang="en" sz="1800">
                <a:solidFill>
                  <a:srgbClr val="0000FF"/>
                </a:solidFill>
              </a:rPr>
              <a:t>(use Xavier init)</a:t>
            </a:r>
            <a:endParaRPr sz="1800"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Batch Normalization </a:t>
            </a:r>
            <a:r>
              <a:rPr lang="en" sz="1800">
                <a:solidFill>
                  <a:srgbClr val="0000FF"/>
                </a:solidFill>
              </a:rPr>
              <a:t>(use)</a:t>
            </a:r>
            <a:endParaRPr sz="1800"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-"/>
            </a:pPr>
            <a:r>
              <a:rPr lang="en" sz="1800">
                <a:solidFill>
                  <a:schemeClr val="dk1"/>
                </a:solidFill>
              </a:rPr>
              <a:t>Gradient Checking</a:t>
            </a:r>
            <a:endParaRPr sz="1800"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Babysitting the Learning process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Hyperparameter Optimization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</a:rPr>
              <a:t>	(random sample hyperparams, in log space when appropriate)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456" name="Google Shape;456;p45"/>
          <p:cNvSpPr txBox="1"/>
          <p:nvPr/>
        </p:nvSpPr>
        <p:spPr>
          <a:xfrm>
            <a:off x="5792600" y="93500"/>
            <a:ext cx="19701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FF"/>
                </a:solidFill>
              </a:rPr>
              <a:t>TLDRs</a:t>
            </a:r>
            <a:endParaRPr sz="3000">
              <a:solidFill>
                <a:srgbClr val="0000FF"/>
              </a:solidFill>
            </a:endParaRPr>
          </a:p>
        </p:txBody>
      </p:sp>
      <p:sp>
        <p:nvSpPr>
          <p:cNvPr id="457" name="Google Shape;457;p45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6"/>
          <p:cNvSpPr txBox="1"/>
          <p:nvPr/>
        </p:nvSpPr>
        <p:spPr>
          <a:xfrm>
            <a:off x="692175" y="93500"/>
            <a:ext cx="7950900" cy="40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TODO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Look at: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Parameter update schemes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Learning rate schedules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Regularization (Dropout etc)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Evaluation (Ensembles etc)</a:t>
            </a:r>
            <a:endParaRPr sz="3000"/>
          </a:p>
        </p:txBody>
      </p:sp>
      <p:sp>
        <p:nvSpPr>
          <p:cNvPr id="463" name="Google Shape;463;p46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/>
        </p:nvSpPr>
        <p:spPr>
          <a:xfrm>
            <a:off x="820675" y="496725"/>
            <a:ext cx="8025000" cy="3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Babysitting the Learning Process</a:t>
            </a:r>
            <a:endParaRPr sz="4000"/>
          </a:p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/>
        </p:nvSpPr>
        <p:spPr>
          <a:xfrm>
            <a:off x="692175" y="158175"/>
            <a:ext cx="7623000" cy="40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Overview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One time setup</a:t>
            </a:r>
            <a:endParaRPr b="1"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activation functions, preprocessing, weight initialization, regularization, gradient checking</a:t>
            </a:r>
            <a:endParaRPr i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Training dynamics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	</a:t>
            </a:r>
            <a:r>
              <a:rPr i="1" lang="en" sz="2400">
                <a:solidFill>
                  <a:srgbClr val="980000"/>
                </a:solidFill>
              </a:rPr>
              <a:t>babysitting the learning process, </a:t>
            </a:r>
            <a:endParaRPr i="1" sz="2400">
              <a:solidFill>
                <a:srgbClr val="9800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980000"/>
                </a:solidFill>
              </a:rPr>
              <a:t>hyperparameter optimization</a:t>
            </a:r>
            <a:r>
              <a:rPr i="1" lang="en" sz="2400">
                <a:solidFill>
                  <a:schemeClr val="dk1"/>
                </a:solidFill>
              </a:rPr>
              <a:t>, parameter updates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Evaluation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400"/>
              <a:t>	</a:t>
            </a:r>
            <a:r>
              <a:rPr i="1" lang="en" sz="2400"/>
              <a:t>model ensembles</a:t>
            </a:r>
            <a:endParaRPr i="1" sz="2400"/>
          </a:p>
        </p:txBody>
      </p:sp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/>
        </p:nvSpPr>
        <p:spPr>
          <a:xfrm>
            <a:off x="258250" y="143475"/>
            <a:ext cx="7957800" cy="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/>
              <a:t>Step 1: Preprocess the data</a:t>
            </a:r>
            <a:endParaRPr sz="30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700" y="832275"/>
            <a:ext cx="7474250" cy="257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6500" y="3462025"/>
            <a:ext cx="2760450" cy="30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6125" y="3481600"/>
            <a:ext cx="2495315" cy="2675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/>
        </p:nvSpPr>
        <p:spPr>
          <a:xfrm>
            <a:off x="106800" y="3921925"/>
            <a:ext cx="352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(Assume X [NxD] is data matrix, each example in a row)</a:t>
            </a:r>
            <a:endParaRPr sz="1800"/>
          </a:p>
        </p:txBody>
      </p:sp>
      <p:sp>
        <p:nvSpPr>
          <p:cNvPr id="74" name="Google Shape;74;p13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/>
        </p:nvSpPr>
        <p:spPr>
          <a:xfrm>
            <a:off x="220000" y="58025"/>
            <a:ext cx="88092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Step 2: Choose the architecture:</a:t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say we start with one hidden layer of 50 neurons:</a:t>
            </a:r>
            <a:endParaRPr sz="3000"/>
          </a:p>
        </p:txBody>
      </p:sp>
      <p:sp>
        <p:nvSpPr>
          <p:cNvPr id="80" name="Google Shape;80;p14"/>
          <p:cNvSpPr/>
          <p:nvPr/>
        </p:nvSpPr>
        <p:spPr>
          <a:xfrm>
            <a:off x="3861015" y="1816275"/>
            <a:ext cx="643800" cy="2000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2553598" y="2077758"/>
            <a:ext cx="643800" cy="15480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2666668" y="2208199"/>
            <a:ext cx="391500" cy="391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2666668" y="2665794"/>
            <a:ext cx="391500" cy="391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2666668" y="3123389"/>
            <a:ext cx="391500" cy="391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/>
          <p:nvPr/>
        </p:nvSpPr>
        <p:spPr>
          <a:xfrm>
            <a:off x="3976851" y="2394574"/>
            <a:ext cx="391500" cy="391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3976851" y="2852169"/>
            <a:ext cx="391500" cy="391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4"/>
          <p:cNvSpPr/>
          <p:nvPr/>
        </p:nvSpPr>
        <p:spPr>
          <a:xfrm>
            <a:off x="3976851" y="3309764"/>
            <a:ext cx="391500" cy="391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3976851" y="1936979"/>
            <a:ext cx="391500" cy="391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>
            <a:off x="5103061" y="2286481"/>
            <a:ext cx="643800" cy="1077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/>
          <p:nvPr/>
        </p:nvSpPr>
        <p:spPr>
          <a:xfrm>
            <a:off x="5218897" y="2394574"/>
            <a:ext cx="391500" cy="391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/>
          <p:cNvSpPr/>
          <p:nvPr/>
        </p:nvSpPr>
        <p:spPr>
          <a:xfrm>
            <a:off x="5218897" y="2852169"/>
            <a:ext cx="391500" cy="391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14"/>
          <p:cNvCxnSpPr>
            <a:stCxn id="82" idx="6"/>
            <a:endCxn id="88" idx="2"/>
          </p:cNvCxnSpPr>
          <p:nvPr/>
        </p:nvCxnSpPr>
        <p:spPr>
          <a:xfrm flipH="1" rot="10800000">
            <a:off x="3058168" y="2132749"/>
            <a:ext cx="918600" cy="271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14"/>
          <p:cNvCxnSpPr>
            <a:stCxn id="83" idx="6"/>
            <a:endCxn id="88" idx="2"/>
          </p:cNvCxnSpPr>
          <p:nvPr/>
        </p:nvCxnSpPr>
        <p:spPr>
          <a:xfrm flipH="1" rot="10800000">
            <a:off x="3058168" y="2132844"/>
            <a:ext cx="918600" cy="728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4"/>
          <p:cNvCxnSpPr>
            <a:stCxn id="84" idx="6"/>
            <a:endCxn id="88" idx="2"/>
          </p:cNvCxnSpPr>
          <p:nvPr/>
        </p:nvCxnSpPr>
        <p:spPr>
          <a:xfrm flipH="1" rot="10800000">
            <a:off x="3058168" y="2132639"/>
            <a:ext cx="918600" cy="1186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4"/>
          <p:cNvCxnSpPr>
            <a:stCxn id="82" idx="6"/>
            <a:endCxn id="85" idx="2"/>
          </p:cNvCxnSpPr>
          <p:nvPr/>
        </p:nvCxnSpPr>
        <p:spPr>
          <a:xfrm>
            <a:off x="3058168" y="2403949"/>
            <a:ext cx="918600" cy="186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4"/>
          <p:cNvCxnSpPr>
            <a:stCxn id="83" idx="6"/>
            <a:endCxn id="85" idx="2"/>
          </p:cNvCxnSpPr>
          <p:nvPr/>
        </p:nvCxnSpPr>
        <p:spPr>
          <a:xfrm flipH="1" rot="10800000">
            <a:off x="3058168" y="2590344"/>
            <a:ext cx="918600" cy="271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" name="Google Shape;97;p14"/>
          <p:cNvCxnSpPr>
            <a:stCxn id="84" idx="6"/>
            <a:endCxn id="85" idx="2"/>
          </p:cNvCxnSpPr>
          <p:nvPr/>
        </p:nvCxnSpPr>
        <p:spPr>
          <a:xfrm flipH="1" rot="10800000">
            <a:off x="3058168" y="2590439"/>
            <a:ext cx="918600" cy="728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4"/>
          <p:cNvCxnSpPr>
            <a:stCxn id="82" idx="6"/>
            <a:endCxn id="86" idx="2"/>
          </p:cNvCxnSpPr>
          <p:nvPr/>
        </p:nvCxnSpPr>
        <p:spPr>
          <a:xfrm>
            <a:off x="3058168" y="2403949"/>
            <a:ext cx="918600" cy="644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" name="Google Shape;99;p14"/>
          <p:cNvCxnSpPr>
            <a:stCxn id="83" idx="6"/>
            <a:endCxn id="86" idx="2"/>
          </p:cNvCxnSpPr>
          <p:nvPr/>
        </p:nvCxnSpPr>
        <p:spPr>
          <a:xfrm>
            <a:off x="3058168" y="2861544"/>
            <a:ext cx="918600" cy="186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4"/>
          <p:cNvCxnSpPr>
            <a:stCxn id="84" idx="6"/>
            <a:endCxn id="86" idx="2"/>
          </p:cNvCxnSpPr>
          <p:nvPr/>
        </p:nvCxnSpPr>
        <p:spPr>
          <a:xfrm flipH="1" rot="10800000">
            <a:off x="3058168" y="3047939"/>
            <a:ext cx="918600" cy="2712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4"/>
          <p:cNvCxnSpPr>
            <a:stCxn id="82" idx="6"/>
            <a:endCxn id="87" idx="2"/>
          </p:cNvCxnSpPr>
          <p:nvPr/>
        </p:nvCxnSpPr>
        <p:spPr>
          <a:xfrm>
            <a:off x="3058168" y="2403949"/>
            <a:ext cx="918600" cy="1101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" name="Google Shape;102;p14"/>
          <p:cNvCxnSpPr>
            <a:stCxn id="83" idx="6"/>
            <a:endCxn id="87" idx="2"/>
          </p:cNvCxnSpPr>
          <p:nvPr/>
        </p:nvCxnSpPr>
        <p:spPr>
          <a:xfrm>
            <a:off x="3058168" y="2861544"/>
            <a:ext cx="918600" cy="644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4"/>
          <p:cNvCxnSpPr>
            <a:stCxn id="84" idx="6"/>
            <a:endCxn id="87" idx="2"/>
          </p:cNvCxnSpPr>
          <p:nvPr/>
        </p:nvCxnSpPr>
        <p:spPr>
          <a:xfrm>
            <a:off x="3058168" y="3319139"/>
            <a:ext cx="918600" cy="186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4"/>
          <p:cNvCxnSpPr>
            <a:stCxn id="88" idx="6"/>
            <a:endCxn id="90" idx="2"/>
          </p:cNvCxnSpPr>
          <p:nvPr/>
        </p:nvCxnSpPr>
        <p:spPr>
          <a:xfrm>
            <a:off x="4368351" y="2132729"/>
            <a:ext cx="850500" cy="457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4"/>
          <p:cNvCxnSpPr>
            <a:stCxn id="85" idx="6"/>
            <a:endCxn id="90" idx="2"/>
          </p:cNvCxnSpPr>
          <p:nvPr/>
        </p:nvCxnSpPr>
        <p:spPr>
          <a:xfrm>
            <a:off x="4368351" y="2590324"/>
            <a:ext cx="850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4"/>
          <p:cNvCxnSpPr>
            <a:stCxn id="86" idx="6"/>
            <a:endCxn id="90" idx="2"/>
          </p:cNvCxnSpPr>
          <p:nvPr/>
        </p:nvCxnSpPr>
        <p:spPr>
          <a:xfrm flipH="1" rot="10800000">
            <a:off x="4368351" y="2590419"/>
            <a:ext cx="850500" cy="457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" name="Google Shape;107;p14"/>
          <p:cNvCxnSpPr>
            <a:stCxn id="87" idx="6"/>
            <a:endCxn id="90" idx="2"/>
          </p:cNvCxnSpPr>
          <p:nvPr/>
        </p:nvCxnSpPr>
        <p:spPr>
          <a:xfrm flipH="1" rot="10800000">
            <a:off x="4368351" y="2590214"/>
            <a:ext cx="850500" cy="91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4"/>
          <p:cNvCxnSpPr>
            <a:stCxn id="88" idx="6"/>
            <a:endCxn id="91" idx="2"/>
          </p:cNvCxnSpPr>
          <p:nvPr/>
        </p:nvCxnSpPr>
        <p:spPr>
          <a:xfrm>
            <a:off x="4368351" y="2132729"/>
            <a:ext cx="850500" cy="915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14"/>
          <p:cNvCxnSpPr>
            <a:stCxn id="85" idx="6"/>
            <a:endCxn id="91" idx="2"/>
          </p:cNvCxnSpPr>
          <p:nvPr/>
        </p:nvCxnSpPr>
        <p:spPr>
          <a:xfrm>
            <a:off x="4368351" y="2590324"/>
            <a:ext cx="850500" cy="457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4"/>
          <p:cNvCxnSpPr>
            <a:stCxn id="86" idx="6"/>
            <a:endCxn id="91" idx="2"/>
          </p:cNvCxnSpPr>
          <p:nvPr/>
        </p:nvCxnSpPr>
        <p:spPr>
          <a:xfrm>
            <a:off x="4368351" y="3047919"/>
            <a:ext cx="8505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4"/>
          <p:cNvCxnSpPr>
            <a:stCxn id="87" idx="6"/>
            <a:endCxn id="91" idx="2"/>
          </p:cNvCxnSpPr>
          <p:nvPr/>
        </p:nvCxnSpPr>
        <p:spPr>
          <a:xfrm flipH="1" rot="10800000">
            <a:off x="4368351" y="3048014"/>
            <a:ext cx="850500" cy="4575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14"/>
          <p:cNvSpPr txBox="1"/>
          <p:nvPr/>
        </p:nvSpPr>
        <p:spPr>
          <a:xfrm>
            <a:off x="2410825" y="3590700"/>
            <a:ext cx="11220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input layer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3532939" y="3861962"/>
            <a:ext cx="14418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</a:rPr>
              <a:t>hidden layer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114" name="Google Shape;114;p14"/>
          <p:cNvSpPr txBox="1"/>
          <p:nvPr/>
        </p:nvSpPr>
        <p:spPr>
          <a:xfrm>
            <a:off x="4832763" y="3351779"/>
            <a:ext cx="14418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output layer</a:t>
            </a:r>
            <a:endParaRPr sz="1800">
              <a:solidFill>
                <a:srgbClr val="38761D"/>
              </a:solidFill>
            </a:endParaRPr>
          </a:p>
        </p:txBody>
      </p:sp>
      <p:cxnSp>
        <p:nvCxnSpPr>
          <p:cNvPr id="115" name="Google Shape;115;p14"/>
          <p:cNvCxnSpPr/>
          <p:nvPr/>
        </p:nvCxnSpPr>
        <p:spPr>
          <a:xfrm flipH="1" rot="10800000">
            <a:off x="1176475" y="2783275"/>
            <a:ext cx="1167000" cy="9279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" name="Google Shape;116;p14"/>
          <p:cNvSpPr txBox="1"/>
          <p:nvPr/>
        </p:nvSpPr>
        <p:spPr>
          <a:xfrm>
            <a:off x="373000" y="3634975"/>
            <a:ext cx="15972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CIFAR-10 images, </a:t>
            </a:r>
            <a:r>
              <a:rPr b="1" lang="en" sz="1800"/>
              <a:t>3072 </a:t>
            </a:r>
            <a:r>
              <a:rPr lang="en" sz="1800"/>
              <a:t>numbers</a:t>
            </a:r>
            <a:endParaRPr sz="1800"/>
          </a:p>
        </p:txBody>
      </p:sp>
      <p:sp>
        <p:nvSpPr>
          <p:cNvPr id="117" name="Google Shape;117;p14"/>
          <p:cNvSpPr txBox="1"/>
          <p:nvPr/>
        </p:nvSpPr>
        <p:spPr>
          <a:xfrm>
            <a:off x="6739000" y="3216525"/>
            <a:ext cx="15972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10 </a:t>
            </a:r>
            <a:r>
              <a:rPr lang="en" sz="1800"/>
              <a:t>output neurons, one per class</a:t>
            </a:r>
            <a:endParaRPr sz="1800"/>
          </a:p>
        </p:txBody>
      </p:sp>
      <p:cxnSp>
        <p:nvCxnSpPr>
          <p:cNvPr id="118" name="Google Shape;118;p14"/>
          <p:cNvCxnSpPr/>
          <p:nvPr/>
        </p:nvCxnSpPr>
        <p:spPr>
          <a:xfrm rot="10800000">
            <a:off x="6054475" y="2706925"/>
            <a:ext cx="1167000" cy="392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" name="Google Shape;119;p14"/>
          <p:cNvSpPr txBox="1"/>
          <p:nvPr/>
        </p:nvSpPr>
        <p:spPr>
          <a:xfrm>
            <a:off x="754650" y="1272375"/>
            <a:ext cx="15972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50</a:t>
            </a:r>
            <a:r>
              <a:rPr lang="en" sz="1800"/>
              <a:t> hidden neurons</a:t>
            </a:r>
            <a:endParaRPr sz="1800"/>
          </a:p>
        </p:txBody>
      </p:sp>
      <p:cxnSp>
        <p:nvCxnSpPr>
          <p:cNvPr id="120" name="Google Shape;120;p14"/>
          <p:cNvCxnSpPr/>
          <p:nvPr/>
        </p:nvCxnSpPr>
        <p:spPr>
          <a:xfrm>
            <a:off x="1932100" y="1559075"/>
            <a:ext cx="1777800" cy="178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 txBox="1"/>
          <p:nvPr/>
        </p:nvSpPr>
        <p:spPr>
          <a:xfrm>
            <a:off x="220000" y="58025"/>
            <a:ext cx="88092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Double check that the loss is reasonable:</a:t>
            </a:r>
            <a:br>
              <a:rPr lang="en" sz="1800">
                <a:solidFill>
                  <a:srgbClr val="000000"/>
                </a:solidFill>
              </a:rPr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27" name="Google Shape;12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1925" y="962563"/>
            <a:ext cx="6323026" cy="17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500" y="3136625"/>
            <a:ext cx="8010525" cy="857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15"/>
          <p:cNvCxnSpPr/>
          <p:nvPr/>
        </p:nvCxnSpPr>
        <p:spPr>
          <a:xfrm rot="10800000">
            <a:off x="1731350" y="3931125"/>
            <a:ext cx="707700" cy="17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15"/>
          <p:cNvCxnSpPr/>
          <p:nvPr/>
        </p:nvCxnSpPr>
        <p:spPr>
          <a:xfrm rot="10800000">
            <a:off x="3423500" y="3614950"/>
            <a:ext cx="2152800" cy="316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15"/>
          <p:cNvSpPr txBox="1"/>
          <p:nvPr/>
        </p:nvSpPr>
        <p:spPr>
          <a:xfrm>
            <a:off x="4572000" y="3931200"/>
            <a:ext cx="33573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returns the loss and the gradient for all parameters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32" name="Google Shape;132;p15"/>
          <p:cNvSpPr/>
          <p:nvPr/>
        </p:nvSpPr>
        <p:spPr>
          <a:xfrm>
            <a:off x="4629700" y="3367200"/>
            <a:ext cx="497400" cy="2295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"/>
          <p:cNvSpPr txBox="1"/>
          <p:nvPr/>
        </p:nvSpPr>
        <p:spPr>
          <a:xfrm>
            <a:off x="5376725" y="3300500"/>
            <a:ext cx="27876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</a:rPr>
              <a:t>disable regularization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134" name="Google Shape;134;p15"/>
          <p:cNvSpPr txBox="1"/>
          <p:nvPr/>
        </p:nvSpPr>
        <p:spPr>
          <a:xfrm>
            <a:off x="2590150" y="3702600"/>
            <a:ext cx="18123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loss ~2.3.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“correct “ for 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10 classes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35" name="Google Shape;135;p15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050" y="3169950"/>
            <a:ext cx="8020050" cy="84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 txBox="1"/>
          <p:nvPr/>
        </p:nvSpPr>
        <p:spPr>
          <a:xfrm>
            <a:off x="220000" y="58025"/>
            <a:ext cx="88092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Double check that the loss is reasonable:</a:t>
            </a:r>
            <a:br>
              <a:rPr lang="en" sz="1800">
                <a:solidFill>
                  <a:srgbClr val="000000"/>
                </a:solidFill>
              </a:rPr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42" name="Google Shape;14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1925" y="962563"/>
            <a:ext cx="6323026" cy="1709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3" name="Google Shape;143;p16"/>
          <p:cNvCxnSpPr/>
          <p:nvPr/>
        </p:nvCxnSpPr>
        <p:spPr>
          <a:xfrm rot="10800000">
            <a:off x="1731300" y="3931200"/>
            <a:ext cx="1453800" cy="229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" name="Google Shape;144;p16"/>
          <p:cNvSpPr/>
          <p:nvPr/>
        </p:nvSpPr>
        <p:spPr>
          <a:xfrm>
            <a:off x="4629700" y="3367200"/>
            <a:ext cx="497400" cy="2295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 txBox="1"/>
          <p:nvPr/>
        </p:nvSpPr>
        <p:spPr>
          <a:xfrm>
            <a:off x="5376725" y="3300500"/>
            <a:ext cx="27876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</a:rPr>
              <a:t>crank up regularization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146" name="Google Shape;146;p16"/>
          <p:cNvSpPr txBox="1"/>
          <p:nvPr/>
        </p:nvSpPr>
        <p:spPr>
          <a:xfrm>
            <a:off x="3199750" y="3931200"/>
            <a:ext cx="57243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loss went up, good. (sanity check)</a:t>
            </a:r>
            <a:endParaRPr sz="1800">
              <a:solidFill>
                <a:srgbClr val="FF0000"/>
              </a:solidFill>
            </a:endParaRPr>
          </a:p>
        </p:txBody>
      </p:sp>
      <p:sp>
        <p:nvSpPr>
          <p:cNvPr id="147" name="Google Shape;147;p16"/>
          <p:cNvSpPr txBox="1"/>
          <p:nvPr>
            <p:ph idx="12" type="sldNum"/>
          </p:nvPr>
        </p:nvSpPr>
        <p:spPr>
          <a:xfrm>
            <a:off x="6731904" y="4667850"/>
            <a:ext cx="766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